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709" r:id="rId3"/>
    <p:sldMasterId id="2147483721" r:id="rId4"/>
    <p:sldMasterId id="2147483733" r:id="rId5"/>
  </p:sldMasterIdLst>
  <p:notesMasterIdLst>
    <p:notesMasterId r:id="rId22"/>
  </p:notesMasterIdLst>
  <p:handoutMasterIdLst>
    <p:handoutMasterId r:id="rId23"/>
  </p:handoutMasterIdLst>
  <p:sldIdLst>
    <p:sldId id="256" r:id="rId6"/>
    <p:sldId id="259" r:id="rId7"/>
    <p:sldId id="299" r:id="rId8"/>
    <p:sldId id="318" r:id="rId9"/>
    <p:sldId id="300" r:id="rId10"/>
    <p:sldId id="316" r:id="rId11"/>
    <p:sldId id="321" r:id="rId12"/>
    <p:sldId id="317" r:id="rId13"/>
    <p:sldId id="320" r:id="rId14"/>
    <p:sldId id="313" r:id="rId15"/>
    <p:sldId id="301" r:id="rId16"/>
    <p:sldId id="302" r:id="rId17"/>
    <p:sldId id="307" r:id="rId18"/>
    <p:sldId id="273" r:id="rId19"/>
    <p:sldId id="322" r:id="rId20"/>
    <p:sldId id="31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EB6"/>
    <a:srgbClr val="EFD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794" autoAdjust="0"/>
  </p:normalViewPr>
  <p:slideViewPr>
    <p:cSldViewPr snapToGrid="0">
      <p:cViewPr varScale="1">
        <p:scale>
          <a:sx n="75" d="100"/>
          <a:sy n="75" d="100"/>
        </p:scale>
        <p:origin x="974" y="53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E10D8-EE30-4896-8E9F-BFC0C2FB87D3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2C19C-87D7-41CD-9C7C-35ADF9679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571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29B1F-26D5-4BAE-98AD-607AA56D799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9C452-5B1A-445B-80F6-5ACA0DD14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79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9C452-5B1A-445B-80F6-5ACA0DD1465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323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9AEFF6-1F7E-4AC0-9B6E-CF26152BEF76}" type="slidenum">
              <a:rPr lang="ru-RU" altLang="ru-RU">
                <a:solidFill>
                  <a:srgbClr val="000000"/>
                </a:solidFill>
              </a:rPr>
              <a:pPr/>
              <a:t>13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6400" cy="4114800"/>
          </a:xfrm>
        </p:spPr>
        <p:txBody>
          <a:bodyPr/>
          <a:lstStyle/>
          <a:p>
            <a:r>
              <a:rPr lang="ru-RU" altLang="ru-RU" sz="1000" dirty="0" err="1"/>
              <a:t>Мескаль</a:t>
            </a:r>
            <a:r>
              <a:rPr lang="ru-RU" altLang="ru-RU" sz="1000" dirty="0"/>
              <a:t> — традиционный алкогольный напиток, производящийся, как и текила, в Мексике из агавы. Технически, текила — тоже </a:t>
            </a:r>
            <a:r>
              <a:rPr lang="ru-RU" altLang="ru-RU" sz="1000" dirty="0" err="1"/>
              <a:t>мескаль</a:t>
            </a:r>
            <a:r>
              <a:rPr lang="ru-RU" altLang="ru-RU" sz="1000" dirty="0"/>
              <a:t>, но другой разновидности и, объективно говоря, куда лучших вкусовых качеств.</a:t>
            </a:r>
          </a:p>
          <a:p>
            <a:r>
              <a:rPr lang="ru-RU" altLang="ru-RU" sz="1000" dirty="0" err="1"/>
              <a:t>Мескаль</a:t>
            </a:r>
            <a:r>
              <a:rPr lang="ru-RU" altLang="ru-RU" sz="1000" dirty="0"/>
              <a:t> стал популярен за пределами Мексики только благодаря трупу гусеницы, плавающему на дне бутылки. На вкус </a:t>
            </a:r>
            <a:r>
              <a:rPr lang="ru-RU" altLang="ru-RU" sz="1000" dirty="0" err="1"/>
              <a:t>мескаля</a:t>
            </a:r>
            <a:r>
              <a:rPr lang="ru-RU" altLang="ru-RU" sz="1000" dirty="0"/>
              <a:t> бедная личинка не влияет ровным счетом никак — это хорошо продуманный рекламный ход. Экзотика же!</a:t>
            </a:r>
          </a:p>
          <a:p>
            <a:r>
              <a:rPr lang="ru-RU" altLang="ru-RU" sz="1000" dirty="0"/>
              <a:t>Европейцы и американцы бодро пьют </a:t>
            </a:r>
            <a:r>
              <a:rPr lang="ru-RU" altLang="ru-RU" sz="1000" dirty="0" err="1"/>
              <a:t>мескаль</a:t>
            </a:r>
            <a:r>
              <a:rPr lang="ru-RU" altLang="ru-RU" sz="1000" dirty="0"/>
              <a:t>, а потом торжественно делят </a:t>
            </a:r>
            <a:r>
              <a:rPr lang="ru-RU" altLang="ru-RU" sz="1000" dirty="0" err="1"/>
              <a:t>гусеничку</a:t>
            </a:r>
            <a:r>
              <a:rPr lang="ru-RU" altLang="ru-RU" sz="1000" dirty="0"/>
              <a:t> на всех — так теперь полагается. А мексиканцы хихикают над тем, как ловко им удалось вывести свой алкоголь на мировой рынок.</a:t>
            </a:r>
          </a:p>
          <a:p>
            <a:endParaRPr lang="ru-RU" altLang="ru-RU" sz="1000" dirty="0"/>
          </a:p>
          <a:p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Почему бутылки вин Жан Поль 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Шене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кривые?</a:t>
            </a:r>
          </a:p>
          <a:p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Вина от </a:t>
            </a:r>
            <a:r>
              <a:rPr lang="ru-RU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Jean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Paul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Chenet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символ изысканности и благородства, известны со времен Людовика XIV - Короля-Солнце, как выбор Королей. Весьма интересна история его происхождения.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altLang="ru-RU" sz="1000" dirty="0"/>
          </a:p>
        </p:txBody>
      </p:sp>
    </p:spTree>
    <p:extLst>
      <p:ext uri="{BB962C8B-B14F-4D97-AF65-F5344CB8AC3E}">
        <p14:creationId xmlns:p14="http://schemas.microsoft.com/office/powerpoint/2010/main" val="4154882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98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17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46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38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8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70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73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795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73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0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01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245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889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679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035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822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643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06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378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087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4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667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endParaRPr lang="ru-RU" sz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fld id="{1D8BD707-D9CF-40AE-B4C6-C98DA3205C09}" type="datetimeFigureOut">
              <a:rPr lang="en-US" sz="1200" smtClean="0">
                <a:solidFill>
                  <a:prstClr val="black">
                    <a:tint val="75000"/>
                  </a:prstClr>
                </a:solidFill>
              </a:rPr>
              <a:pPr defTabSz="609630"/>
              <a:t>9/17/2024</a:t>
            </a:fld>
            <a:endParaRPr lang="en-US" sz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fld id="{B6F15528-21DE-4FAA-801E-634DDDAF4B2B}" type="slidenum">
              <a:rPr lang="ru-RU" sz="1200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ru-RU" sz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66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E4CE7E2-5EF1-4316-AE78-FFFFC0B75E7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3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868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731B5-F35D-49F2-AC6E-CED91390F91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3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D2E75-905D-4DC8-839E-6C3B22FFDAB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1748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D7D0F-1047-4BDE-9B4D-A7EA57E0A57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732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C6CE7-AAD4-4B9B-8963-1EB3F910B03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838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600E5-86CD-43A0-BF53-99AD956064DD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8661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16F69-A775-4BBD-B583-05E6255B1F6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911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A2F9B-5EFE-42AF-BE83-F31D29ED067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065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08489-DEF8-47B0-B64A-9A4ACDC758D1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214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CF875-40DA-4636-B4C8-C45AE4C9FBA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4428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9572F-84CA-40EF-8728-6ECA49BB5A6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5585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062EA-2583-4654-B710-F72B91CED6D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1616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398DE1-0826-4D34-81B3-E9CFBE0C47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283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8A837A-B5D4-42DE-B02D-EB6FEF13501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18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C3098-A2C4-401B-9389-0E12340B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925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EA7FA-3EFB-4A19-896D-A9FBE0E85C9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3795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81645-D980-4717-858E-D95745E71BD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702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ED3F9-3FB1-48E3-8D9F-B2FA69218D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289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3A584-1477-4266-B4F1-69D225CD984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819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5D7F8-9B2F-40ED-9AD6-1B49B7BB2F2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422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B6524-1FCC-4301-BE85-67AFB1028A5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065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35899B-777A-4C1D-A535-DBD2B6DAFF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07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/>
              <a:t>Образец подзаголовка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377C852-800D-4B65-9869-58C8E653817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33799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33800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</a:endParaRPr>
            </a:p>
          </p:txBody>
        </p:sp>
        <p:sp>
          <p:nvSpPr>
            <p:cNvPr id="33801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</a:endParaRPr>
            </a:p>
          </p:txBody>
        </p:sp>
        <p:sp>
          <p:nvSpPr>
            <p:cNvPr id="33802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2511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A7421-8293-4CC8-9F98-82562A01916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146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207672-FB2F-4ECB-A6A6-1832071543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202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37A9D-2F33-49FE-BD7E-1EBCCAB76E3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610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D1609-ED7B-4259-9026-4164BE8EF8B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796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50709B-2CE3-4011-B618-7FEB923233F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177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39DC3-EB9B-4584-B6AB-53A0D7C7F5A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29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7B56A6-6CD2-456D-827F-CFC9CCBDC7E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7494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2AB26-9773-48B0-8638-D2E34626F64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9731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565F8-085B-4EDE-8F99-09CF5A015F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984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E70A5-5589-43F6-82AC-B76D14AC923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284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7D179-70EC-4701-AEC9-73AC22A6A156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64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8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B1D40-B2A2-41F1-BDAC-E59BEE702B5B}" type="slidenum">
              <a:rPr lang="ru-RU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9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48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1AAD6D-E551-4B90-A78E-5DDA13332787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60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E3EBD5-2FE0-4765-AF0A-6B8C63F78C07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05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youtu.be/_-SQM9EwHLM?feature=shared" TargetMode="Externa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youtu.be/_-SQM9EwHLM?feature=shared" TargetMode="Externa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Топ-20 бизнес-идей для женщин | Женское предпринимательство 202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8"/>
          <a:stretch/>
        </p:blipFill>
        <p:spPr bwMode="auto">
          <a:xfrm>
            <a:off x="7253024" y="325820"/>
            <a:ext cx="4896935" cy="527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932" y="138716"/>
            <a:ext cx="7582842" cy="792617"/>
          </a:xfrm>
        </p:spPr>
        <p:txBody>
          <a:bodyPr>
            <a:normAutofit/>
          </a:bodyPr>
          <a:lstStyle/>
          <a:p>
            <a:pPr algn="l"/>
            <a:r>
              <a:rPr lang="ru-RU" sz="4000" dirty="0"/>
              <a:t>Введение в предпринимательство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932" y="5046785"/>
            <a:ext cx="9144000" cy="861646"/>
          </a:xfrm>
        </p:spPr>
        <p:txBody>
          <a:bodyPr>
            <a:normAutofit/>
          </a:bodyPr>
          <a:lstStyle/>
          <a:p>
            <a:pPr algn="l"/>
            <a:r>
              <a:rPr lang="ru-RU" dirty="0" err="1"/>
              <a:t>Закимова</a:t>
            </a:r>
            <a:r>
              <a:rPr lang="ru-RU" dirty="0"/>
              <a:t> А.М. – декан бизнес школы ВКТУ им. Д. </a:t>
            </a:r>
            <a:r>
              <a:rPr lang="ru-RU" dirty="0" err="1"/>
              <a:t>Серикбаева</a:t>
            </a:r>
            <a:r>
              <a:rPr lang="ru-RU" dirty="0"/>
              <a:t>, к.э.н., МВА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4987" y="138906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rgbClr val="C00000"/>
                </a:solidFill>
              </a:rPr>
              <a:t>Оценить конкурентов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79200" y="2558619"/>
            <a:ext cx="50475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rgbClr val="C00000"/>
                </a:solidFill>
              </a:rPr>
              <a:t>Поиск уникального торгового предложения  </a:t>
            </a:r>
          </a:p>
        </p:txBody>
      </p:sp>
    </p:spTree>
    <p:extLst>
      <p:ext uri="{BB962C8B-B14F-4D97-AF65-F5344CB8AC3E}">
        <p14:creationId xmlns:p14="http://schemas.microsoft.com/office/powerpoint/2010/main" val="1102704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Википедия | Вукипедия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7" y="5348768"/>
            <a:ext cx="1463146" cy="140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0858" y="0"/>
            <a:ext cx="10515600" cy="116684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rgbClr val="0070C0"/>
                </a:solidFill>
              </a:rPr>
              <a:t>Конкуренты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4445"/>
            <a:ext cx="7620000" cy="3381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96566" y="141813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Конкуренция</a:t>
            </a:r>
            <a:r>
              <a:rPr lang="ru-RU" dirty="0"/>
              <a:t> — соперничество между участниками экономических отношений за ограниченные ресурсы: сырье, рабочую силу, капитал, рынки сбыта.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01601" y="9821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0757A"/>
                </a:solidFill>
                <a:latin typeface="arial" panose="020B0604020202020204" pitchFamily="34" charset="0"/>
              </a:rPr>
              <a:t> </a:t>
            </a:r>
            <a:r>
              <a:rPr lang="ru-RU" b="1" dirty="0">
                <a:solidFill>
                  <a:srgbClr val="5F6368"/>
                </a:solidFill>
                <a:latin typeface="arial" panose="020B0604020202020204" pitchFamily="34" charset="0"/>
              </a:rPr>
              <a:t>Конкуренция</a:t>
            </a:r>
            <a:r>
              <a:rPr lang="ru-RU" dirty="0">
                <a:solidFill>
                  <a:srgbClr val="4D5156"/>
                </a:solidFill>
                <a:latin typeface="arial" panose="020B0604020202020204" pitchFamily="34" charset="0"/>
              </a:rPr>
              <a:t> — соперничество участников рынка за лучшие условия купли-продажи и производства. 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935134" y="4356465"/>
            <a:ext cx="61552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91A1A"/>
                </a:solidFill>
                <a:latin typeface="Times New Roman" panose="02020603050405020304" pitchFamily="18" charset="0"/>
              </a:rPr>
              <a:t>Конкуренция - </a:t>
            </a:r>
            <a:r>
              <a:rPr lang="ru-RU" dirty="0">
                <a:solidFill>
                  <a:srgbClr val="191A1A"/>
                </a:solidFill>
                <a:latin typeface="Times New Roman" panose="02020603050405020304" pitchFamily="18" charset="0"/>
              </a:rPr>
              <a:t>это состязание между субъектами экономики, которое заключается в борьбе за рынки сбыта товаров для получения более высокой  прибыли и других доходов. Конкуренция является одним из самых действенных механизмов регулирования  рыночной экономики, а также цивилизованной и легализованной формой борьбы за существование.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77800" y="4877769"/>
            <a:ext cx="52747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Конкуре́нция</a:t>
            </a:r>
            <a:r>
              <a:rPr lang="ru-RU" dirty="0"/>
              <a:t> (лат. </a:t>
            </a:r>
            <a:r>
              <a:rPr lang="ru-RU" dirty="0" err="1"/>
              <a:t>concurrentia</a:t>
            </a:r>
            <a:r>
              <a:rPr lang="ru-RU" dirty="0"/>
              <a:t>, от лат. </a:t>
            </a:r>
            <a:r>
              <a:rPr lang="ru-RU" dirty="0" err="1"/>
              <a:t>concurro</a:t>
            </a:r>
            <a:r>
              <a:rPr lang="ru-RU" dirty="0"/>
              <a:t>) это борьба между экономическими субъектами за максимально эффективное использование факторов производства, при единых правилах для всех её участников.</a:t>
            </a:r>
          </a:p>
        </p:txBody>
      </p:sp>
      <p:sp>
        <p:nvSpPr>
          <p:cNvPr id="1024" name="Прямоугольник 1023"/>
          <p:cNvSpPr/>
          <p:nvPr/>
        </p:nvSpPr>
        <p:spPr>
          <a:xfrm>
            <a:off x="7620000" y="2842459"/>
            <a:ext cx="3649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Конкуренция</a:t>
            </a:r>
            <a:r>
              <a:rPr lang="ru-RU" dirty="0"/>
              <a:t> - это соперничество субъектов рыночных отношений за лучшие условия и результаты коммерческой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51622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181693"/>
            <a:ext cx="10515600" cy="820208"/>
          </a:xfrm>
        </p:spPr>
        <p:txBody>
          <a:bodyPr/>
          <a:lstStyle/>
          <a:p>
            <a:r>
              <a:rPr lang="ru-RU" dirty="0"/>
              <a:t>Выявить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</a:t>
            </a:r>
            <a:r>
              <a:rPr lang="ru-RU" dirty="0"/>
              <a:t> конкурентов </a:t>
            </a:r>
          </a:p>
        </p:txBody>
      </p:sp>
      <p:pic>
        <p:nvPicPr>
          <p:cNvPr id="3074" name="Picture 2" descr="Бьюти индустрия это: Что такое Индустрия красоты? Индустрия красоты — это…  Расписание тренингов. Все Тренинги .ру —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185334"/>
            <a:ext cx="3204534" cy="21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осметологія - Кришталеве Джерел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" y="3709680"/>
            <a:ext cx="3204534" cy="18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ереход в режим «онлайн»: сеть X-Fit запустила серию эфиров с тренировками  | СПОРТ | АиФ Ура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48" y="1185333"/>
            <a:ext cx="3152712" cy="209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Занятие йогой в гамаках | Воздушная йог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24" y="3712907"/>
            <a:ext cx="2977433" cy="18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blog.bestyogamats.ru/wp-content/uploads/2019/02/image01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947" y="1380718"/>
            <a:ext cx="5198743" cy="390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9" y="5588460"/>
            <a:ext cx="1822862" cy="10912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0793" y="5949433"/>
            <a:ext cx="610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альтернативные решения есть у вашего потребителя? </a:t>
            </a:r>
          </a:p>
        </p:txBody>
      </p:sp>
    </p:spTree>
    <p:extLst>
      <p:ext uri="{BB962C8B-B14F-4D97-AF65-F5344CB8AC3E}">
        <p14:creationId xmlns:p14="http://schemas.microsoft.com/office/powerpoint/2010/main" val="3405973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13175"/>
          <a:stretch/>
        </p:blipFill>
        <p:spPr>
          <a:xfrm>
            <a:off x="1345325" y="178675"/>
            <a:ext cx="9280635" cy="604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39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криншот, таблица конкурен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510" y="0"/>
            <a:ext cx="96613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1185333" y="2410081"/>
            <a:ext cx="406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D4CEB6"/>
                </a:solidFill>
              </a:rPr>
              <a:t>Анализ конкурентов </a:t>
            </a:r>
          </a:p>
        </p:txBody>
      </p:sp>
    </p:spTree>
    <p:extLst>
      <p:ext uri="{BB962C8B-B14F-4D97-AF65-F5344CB8AC3E}">
        <p14:creationId xmlns:p14="http://schemas.microsoft.com/office/powerpoint/2010/main" val="2899356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153989"/>
            <a:ext cx="10972800" cy="741361"/>
          </a:xfrm>
        </p:spPr>
        <p:txBody>
          <a:bodyPr/>
          <a:lstStyle/>
          <a:p>
            <a:r>
              <a:rPr lang="ru-RU" dirty="0"/>
              <a:t>Заполнить данные о конкуренте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514005"/>
              </p:ext>
            </p:extLst>
          </p:nvPr>
        </p:nvGraphicFramePr>
        <p:xfrm>
          <a:off x="695325" y="1160464"/>
          <a:ext cx="109728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КРИТЕРИИ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Конкурент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Конкурент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Конкурент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Конкурент 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 расположения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Опыт работы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Клиенты / кол-во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Отзывы клиентов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Цена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Реклам / продвижение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Сервис / обслуживание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Акции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Гарантия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«Фишка»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31B5-F35D-49F2-AC6E-CED91390F91E}" type="slidenum">
              <a:rPr lang="ru-RU" altLang="en-US" smtClean="0">
                <a:solidFill>
                  <a:srgbClr val="000000"/>
                </a:solidFill>
              </a:rPr>
              <a:pPr/>
              <a:t>6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39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а восприятия мар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4094413"/>
            <a:ext cx="5508625" cy="276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Позиционирование: что это такое, критерии, стратегии, этапы. | Unisen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7" y="0"/>
            <a:ext cx="4938691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Нло космическая летающая тарелка инопланетный корабль светящаяся векторная  иллюстрация | Премиум векто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686" y="556934"/>
            <a:ext cx="1817604" cy="109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30508" y="641131"/>
            <a:ext cx="3846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Сделаем многогранник конкуренции согласно ваших данных </a:t>
            </a:r>
          </a:p>
        </p:txBody>
      </p:sp>
      <p:pic>
        <p:nvPicPr>
          <p:cNvPr id="6148" name="Picture 4" descr="Диаграммы Exc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977" y="2103688"/>
            <a:ext cx="59626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843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Слепые и слон | МедиаМ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589" y="893343"/>
            <a:ext cx="6232525" cy="502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Мемы про кота и двух девушек (49 фото) » Юмор, позитив и много смешных  картин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47" y="297941"/>
            <a:ext cx="4762500" cy="604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432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Фейри моющее средство для посуды 450 мл 1/21 - купить недорого в ТД Герме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112" y="823664"/>
            <a:ext cx="4197611" cy="419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Сковорода Tefal Unlimited 24 см (G2550472) в Алматы - цены, купить в  интернет - магазине Sulpak | отзывы, опис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77" y="983222"/>
            <a:ext cx="4038053" cy="403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Лошадиная сила шампунь-кондиционер с коллагеном и ланолином, 500 мл 1 шт —  купить в интернет-магазине по низкой цене на Яндекс Маркет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658" y="983222"/>
            <a:ext cx="2782926" cy="415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1424" y="5633545"/>
            <a:ext cx="9543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Не все так очевидно как кажется на 1й взгляд </a:t>
            </a:r>
          </a:p>
        </p:txBody>
      </p:sp>
    </p:spTree>
    <p:extLst>
      <p:ext uri="{BB962C8B-B14F-4D97-AF65-F5344CB8AC3E}">
        <p14:creationId xmlns:p14="http://schemas.microsoft.com/office/powerpoint/2010/main" val="154706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171450"/>
            <a:ext cx="10972800" cy="598489"/>
          </a:xfrm>
        </p:spPr>
        <p:txBody>
          <a:bodyPr/>
          <a:lstStyle/>
          <a:p>
            <a:pPr algn="ctr"/>
            <a:r>
              <a:rPr lang="ru-RU" altLang="ru-RU" sz="4000" dirty="0"/>
              <a:t>Уникальное торговое предложение (УТП)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5372100"/>
            <a:ext cx="10972800" cy="264114"/>
          </a:xfrm>
        </p:spPr>
        <p:txBody>
          <a:bodyPr/>
          <a:lstStyle/>
          <a:p>
            <a:endParaRPr lang="ru-RU" altLang="ru-RU" sz="2400" b="1" dirty="0"/>
          </a:p>
          <a:p>
            <a:pPr algn="ctr"/>
            <a:r>
              <a:rPr lang="ru-RU" altLang="ru-RU" sz="1800" b="1" u="sng" dirty="0">
                <a:solidFill>
                  <a:srgbClr val="33CC33"/>
                </a:solidFill>
              </a:rPr>
              <a:t>УТП = Уникальность + необходимость + конкретность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95750" y="6228057"/>
            <a:ext cx="5205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 протестировать бизнес-идею? 5 шагов к созданию MVP, УТП  </a:t>
            </a:r>
          </a:p>
          <a:p>
            <a:r>
              <a:rPr lang="ru-RU" sz="1200" b="1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https://youtu.be/_-SQM9EwHLM?feature=shared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075" y="6207714"/>
            <a:ext cx="1076325" cy="4758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0729" t="30000" r="33125" b="23148"/>
          <a:stretch/>
        </p:blipFill>
        <p:spPr>
          <a:xfrm>
            <a:off x="2562225" y="2251399"/>
            <a:ext cx="6648450" cy="3120701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00050" y="790282"/>
            <a:ext cx="1131570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1800" dirty="0"/>
              <a:t>Обращение обязательно должно содержать предложение покупателю, которое было бы, с одной стороны, </a:t>
            </a:r>
            <a:r>
              <a:rPr lang="ru-RU" altLang="ru-RU" sz="1800" b="1" dirty="0"/>
              <a:t>необходимым покупателю</a:t>
            </a:r>
            <a:r>
              <a:rPr lang="ru-RU" altLang="ru-RU" sz="1800" dirty="0"/>
              <a:t>, а с другой – </a:t>
            </a:r>
            <a:r>
              <a:rPr lang="ru-RU" altLang="ru-RU" sz="1800" b="1" dirty="0"/>
              <a:t>уникальным</a:t>
            </a:r>
            <a:r>
              <a:rPr lang="ru-RU" altLang="ru-RU" sz="1800" dirty="0"/>
              <a:t>, т.е. не встречающимся в рекламе конкурентов</a:t>
            </a:r>
          </a:p>
          <a:p>
            <a:r>
              <a:rPr lang="ru-RU" altLang="ru-RU" sz="1800" dirty="0"/>
              <a:t>При отсутствии УТП его необходимо </a:t>
            </a:r>
            <a:r>
              <a:rPr lang="ru-RU" altLang="ru-RU" sz="1800" b="1" dirty="0"/>
              <a:t>придумать/выявить   </a:t>
            </a:r>
          </a:p>
        </p:txBody>
      </p:sp>
    </p:spTree>
    <p:extLst>
      <p:ext uri="{BB962C8B-B14F-4D97-AF65-F5344CB8AC3E}">
        <p14:creationId xmlns:p14="http://schemas.microsoft.com/office/powerpoint/2010/main" val="423354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F94F-A148-4569-9B00-BC816C2F4365}" type="slidenum">
              <a:rPr lang="ru-RU" altLang="en-US">
                <a:solidFill>
                  <a:srgbClr val="000000"/>
                </a:solidFill>
              </a:rPr>
              <a:pPr/>
              <a:t>11</a:t>
            </a:fld>
            <a:endParaRPr lang="ru-RU" altLang="en-US">
              <a:solidFill>
                <a:srgbClr val="000000"/>
              </a:solidFill>
            </a:endParaRPr>
          </a:p>
        </p:txBody>
      </p:sp>
      <p:graphicFrame>
        <p:nvGraphicFramePr>
          <p:cNvPr id="25774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587130"/>
              </p:ext>
            </p:extLst>
          </p:nvPr>
        </p:nvGraphicFramePr>
        <p:xfrm>
          <a:off x="647700" y="338294"/>
          <a:ext cx="8458200" cy="5724211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508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Параметры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Выявление параметров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Главный герой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Журналист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Студент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Плейбой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Кинозвезда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Гангстер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Иностранный рабочий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Убитая жертва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Богатый (ая) муж (жена)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Дорогая скаковая лошадь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Министр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Собутыльник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Шпион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Проститутка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Причина смерти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Яд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Разыгранный несчастный случай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От испуга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Застрелен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Невозможно установить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Задушен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Место действия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Лондон в тумане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Дом престарелых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Гавайи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Джунгли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Коммунистическая страна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Ночной клуб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Убийца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Наследник (мужчина или женщина)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Священник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Главный герой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Садовник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Наемный убийца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Главарь мафии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Мотив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Привычка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Сексуальное возбуждение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Случайно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 убитого были прыщи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Возмездие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Страсть наживы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1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Раскрытие путем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Улики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Следы на снегу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Тайная записка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ЦРУ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Видение во сне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Не было раскрыто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28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Хэппи-энд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Труп только казался трупом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Большое неожиданное наследство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принцесса становится лягушкой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Находят старое сокровище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Главный герой женится на дочери миллионера, водителя трамвая ….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5757" name="Line 157"/>
          <p:cNvSpPr>
            <a:spLocks noChangeShapeType="1"/>
          </p:cNvSpPr>
          <p:nvPr/>
        </p:nvSpPr>
        <p:spPr bwMode="auto">
          <a:xfrm>
            <a:off x="4667250" y="1066800"/>
            <a:ext cx="1828800" cy="762000"/>
          </a:xfrm>
          <a:prstGeom prst="line">
            <a:avLst/>
          </a:prstGeom>
          <a:noFill/>
          <a:ln w="38100">
            <a:solidFill>
              <a:srgbClr val="D4CEB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758" name="Line 158"/>
          <p:cNvSpPr>
            <a:spLocks noChangeShapeType="1"/>
          </p:cNvSpPr>
          <p:nvPr/>
        </p:nvSpPr>
        <p:spPr bwMode="auto">
          <a:xfrm flipH="1">
            <a:off x="4591050" y="1828800"/>
            <a:ext cx="1905000" cy="457200"/>
          </a:xfrm>
          <a:prstGeom prst="line">
            <a:avLst/>
          </a:prstGeom>
          <a:noFill/>
          <a:ln w="38100">
            <a:solidFill>
              <a:srgbClr val="D4CEB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759" name="Line 159"/>
          <p:cNvSpPr>
            <a:spLocks noChangeShapeType="1"/>
          </p:cNvSpPr>
          <p:nvPr/>
        </p:nvSpPr>
        <p:spPr bwMode="auto">
          <a:xfrm>
            <a:off x="4667250" y="2286000"/>
            <a:ext cx="3276600" cy="762000"/>
          </a:xfrm>
          <a:prstGeom prst="line">
            <a:avLst/>
          </a:prstGeom>
          <a:noFill/>
          <a:ln w="38100">
            <a:solidFill>
              <a:srgbClr val="D4CEB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760" name="Line 160"/>
          <p:cNvSpPr>
            <a:spLocks noChangeShapeType="1"/>
          </p:cNvSpPr>
          <p:nvPr/>
        </p:nvSpPr>
        <p:spPr bwMode="auto">
          <a:xfrm flipH="1">
            <a:off x="2228850" y="3028950"/>
            <a:ext cx="5638800" cy="628650"/>
          </a:xfrm>
          <a:prstGeom prst="line">
            <a:avLst/>
          </a:prstGeom>
          <a:noFill/>
          <a:ln w="38100">
            <a:solidFill>
              <a:srgbClr val="D4CEB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761" name="Line 161"/>
          <p:cNvSpPr>
            <a:spLocks noChangeShapeType="1"/>
          </p:cNvSpPr>
          <p:nvPr/>
        </p:nvSpPr>
        <p:spPr bwMode="auto">
          <a:xfrm>
            <a:off x="2228850" y="3657600"/>
            <a:ext cx="4267200" cy="685800"/>
          </a:xfrm>
          <a:prstGeom prst="line">
            <a:avLst/>
          </a:prstGeom>
          <a:noFill/>
          <a:ln w="38100">
            <a:solidFill>
              <a:srgbClr val="D4CEB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762" name="Line 162"/>
          <p:cNvSpPr>
            <a:spLocks noChangeShapeType="1"/>
          </p:cNvSpPr>
          <p:nvPr/>
        </p:nvSpPr>
        <p:spPr bwMode="auto">
          <a:xfrm flipH="1">
            <a:off x="3219450" y="4343400"/>
            <a:ext cx="3276600" cy="609600"/>
          </a:xfrm>
          <a:prstGeom prst="line">
            <a:avLst/>
          </a:prstGeom>
          <a:noFill/>
          <a:ln w="38100">
            <a:solidFill>
              <a:srgbClr val="D4CEB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763" name="Line 163"/>
          <p:cNvSpPr>
            <a:spLocks noChangeShapeType="1"/>
          </p:cNvSpPr>
          <p:nvPr/>
        </p:nvSpPr>
        <p:spPr bwMode="auto">
          <a:xfrm>
            <a:off x="3219450" y="4953000"/>
            <a:ext cx="2819400" cy="381000"/>
          </a:xfrm>
          <a:prstGeom prst="line">
            <a:avLst/>
          </a:prstGeom>
          <a:noFill/>
          <a:ln w="38100">
            <a:solidFill>
              <a:srgbClr val="D4CEB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771" name="Text Box 171"/>
          <p:cNvSpPr txBox="1">
            <a:spLocks noChangeArrowheads="1"/>
          </p:cNvSpPr>
          <p:nvPr/>
        </p:nvSpPr>
        <p:spPr bwMode="auto">
          <a:xfrm rot="16200000">
            <a:off x="-1729582" y="3139280"/>
            <a:ext cx="414496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D4CEB6"/>
                </a:solidFill>
              </a:rPr>
              <a:t>Морфологическая таблица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4211" y="1543050"/>
            <a:ext cx="20955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41559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57" grpId="0" animBg="1" autoUpdateAnimBg="0"/>
      <p:bldP spid="25758" grpId="0" animBg="1" autoUpdateAnimBg="0"/>
      <p:bldP spid="25759" grpId="0" animBg="1" autoUpdateAnimBg="0"/>
      <p:bldP spid="25760" grpId="0" animBg="1" autoUpdateAnimBg="0"/>
      <p:bldP spid="25761" grpId="0" animBg="1" autoUpdateAnimBg="0"/>
      <p:bldP spid="25762" grpId="0" animBg="1" autoUpdateAnimBg="0"/>
      <p:bldP spid="25763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76450" y="1"/>
            <a:ext cx="7772400" cy="666750"/>
          </a:xfrm>
        </p:spPr>
        <p:txBody>
          <a:bodyPr anchor="ctr"/>
          <a:lstStyle/>
          <a:p>
            <a:r>
              <a:rPr lang="ru-RU" altLang="ru-RU" sz="4400" dirty="0"/>
              <a:t>Позиционирование </a:t>
            </a:r>
          </a:p>
        </p:txBody>
      </p:sp>
      <p:pic>
        <p:nvPicPr>
          <p:cNvPr id="6" name="Picture 12" descr="pic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35380"/>
            <a:ext cx="2857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OVE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481" y="706404"/>
            <a:ext cx="2575733" cy="257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Шампунь Head &amp; Shoulders, Охлаждающий эффект SUB-ZERO, против перхоти, для  мужчин, 400 мл, ментол в Москве: цены, фото, отзывы - купить в  интернет-магазине Порядок.р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789" y="3321791"/>
            <a:ext cx="2130425" cy="213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Как избавиться от перхоти, чем лечить: шампуни, советы трихолога, отзывы |  Beauty Insid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3341069"/>
            <a:ext cx="3711575" cy="209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495300" y="5621788"/>
            <a:ext cx="11277600" cy="949536"/>
            <a:chOff x="495300" y="5621788"/>
            <a:chExt cx="11277600" cy="94953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495300" y="6201992"/>
              <a:ext cx="11277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b="1" u="sng" dirty="0">
                  <a:solidFill>
                    <a:srgbClr val="0070C0"/>
                  </a:solidFill>
                </a:rPr>
                <a:t>УТП = Уникальность + необходимость + конкретность 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52901" y="5621788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34100" y="5678772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96252" y="5621788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9" name="Левая фигурная скобка 8"/>
          <p:cNvSpPr/>
          <p:nvPr/>
        </p:nvSpPr>
        <p:spPr>
          <a:xfrm>
            <a:off x="2095500" y="990600"/>
            <a:ext cx="361950" cy="44616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Левая фигурная скобка 16"/>
          <p:cNvSpPr/>
          <p:nvPr/>
        </p:nvSpPr>
        <p:spPr>
          <a:xfrm flipH="1">
            <a:off x="9501994" y="990600"/>
            <a:ext cx="346856" cy="44616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rot="20376192">
            <a:off x="100013" y="2708277"/>
            <a:ext cx="2030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Выявление потребности «боль»</a:t>
            </a:r>
          </a:p>
        </p:txBody>
      </p:sp>
      <p:sp>
        <p:nvSpPr>
          <p:cNvPr id="11" name="TextBox 10"/>
          <p:cNvSpPr txBox="1"/>
          <p:nvPr/>
        </p:nvSpPr>
        <p:spPr>
          <a:xfrm rot="1310048">
            <a:off x="9730697" y="2667437"/>
            <a:ext cx="169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Товар решает проблему </a:t>
            </a:r>
          </a:p>
        </p:txBody>
      </p:sp>
    </p:spTree>
    <p:extLst>
      <p:ext uri="{BB962C8B-B14F-4D97-AF65-F5344CB8AC3E}">
        <p14:creationId xmlns:p14="http://schemas.microsoft.com/office/powerpoint/2010/main" val="797412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гава голубая (двухлетний, ЗКС) - купить Комнатные экзотические растения в  Киеве и Украине, выгодная цена Агава голубая в интернет-магазине Agrostore  ТМ (Агростор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679" y="4474555"/>
            <a:ext cx="23310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mezca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" r="13252"/>
          <a:stretch/>
        </p:blipFill>
        <p:spPr bwMode="auto">
          <a:xfrm>
            <a:off x="269080" y="309847"/>
            <a:ext cx="238125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j11870_12996185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" y="4474555"/>
            <a:ext cx="23717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%D0%9A%D0%BE%D0%BA%D0%B0-%D0%BA%D0%BE%D0%BB%D0%B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75" y="-27895"/>
            <a:ext cx="2636705" cy="91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ANd9GcR85yHDeYvhZjJuycm3yYx5TS1YdT3Z5t0TouIaI0w83NbIVd4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75" y="950708"/>
            <a:ext cx="2246325" cy="346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Вино Прочие Товары Ориджинал Каберне Сира кр. п/сух. – купить онлайн,  каталог товаров с ценами интернет-магазина Лента | Москва, Санкт-Петербург,  Россия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723" y="393656"/>
            <a:ext cx="2204418" cy="595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Как груша попадает в бутылку со спиртным? | &quot;Пионер&quot; на кухне | Дзен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893" y="538513"/>
            <a:ext cx="3874096" cy="581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467591" y="5851639"/>
            <a:ext cx="11277600" cy="808182"/>
            <a:chOff x="495300" y="5621788"/>
            <a:chExt cx="11277600" cy="123621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495300" y="6488668"/>
              <a:ext cx="11277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b="1" u="sng" dirty="0">
                  <a:solidFill>
                    <a:srgbClr val="0070C0"/>
                  </a:solidFill>
                </a:rPr>
                <a:t>УТП = Уникальность + необходимость + конкретность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52901" y="5621788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34100" y="5678772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96252" y="5621788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815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5663" y="1375127"/>
            <a:ext cx="7955743" cy="2779180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3387" indent="1547361" algn="r" defTabSz="609630">
              <a:lnSpc>
                <a:spcPct val="107800"/>
              </a:lnSpc>
              <a:spcBef>
                <a:spcPts val="67"/>
              </a:spcBef>
              <a:tabLst>
                <a:tab pos="681177" algn="l"/>
                <a:tab pos="2911832" algn="l"/>
                <a:tab pos="4374945" algn="l"/>
              </a:tabLst>
            </a:pPr>
            <a:r>
              <a:rPr sz="3167" spc="50" dirty="0">
                <a:latin typeface="Arial"/>
                <a:cs typeface="Arial"/>
              </a:rPr>
              <a:t>80</a:t>
            </a:r>
            <a:r>
              <a:rPr sz="2900" spc="50" dirty="0">
                <a:latin typeface="Arial"/>
                <a:cs typeface="Arial"/>
              </a:rPr>
              <a:t>%</a:t>
            </a:r>
            <a:r>
              <a:rPr sz="2900" spc="-180" dirty="0">
                <a:latin typeface="Arial"/>
                <a:cs typeface="Arial"/>
              </a:rPr>
              <a:t> </a:t>
            </a:r>
            <a:r>
              <a:rPr sz="3334" spc="-33" dirty="0">
                <a:latin typeface="Noto Sans"/>
                <a:cs typeface="Noto Sans"/>
              </a:rPr>
              <a:t>успешных</a:t>
            </a:r>
            <a:r>
              <a:rPr sz="3334" spc="-237" dirty="0">
                <a:latin typeface="Noto Sans"/>
                <a:cs typeface="Noto Sans"/>
              </a:rPr>
              <a:t> </a:t>
            </a:r>
            <a:r>
              <a:rPr sz="3334" spc="-33" dirty="0">
                <a:latin typeface="Noto Sans"/>
                <a:cs typeface="Noto Sans"/>
              </a:rPr>
              <a:t>стартапов </a:t>
            </a:r>
            <a:r>
              <a:rPr sz="3334" dirty="0">
                <a:latin typeface="Noto Sans"/>
                <a:cs typeface="Noto Sans"/>
              </a:rPr>
              <a:t> </a:t>
            </a:r>
            <a:r>
              <a:rPr sz="3334" spc="-37" dirty="0">
                <a:latin typeface="Noto Sans"/>
                <a:cs typeface="Noto Sans"/>
              </a:rPr>
              <a:t>н</a:t>
            </a:r>
            <a:r>
              <a:rPr sz="3334" dirty="0">
                <a:latin typeface="Noto Sans"/>
                <a:cs typeface="Noto Sans"/>
              </a:rPr>
              <a:t>а	</a:t>
            </a:r>
            <a:r>
              <a:rPr sz="3334" spc="-37" dirty="0" err="1">
                <a:latin typeface="Noto Sans"/>
                <a:cs typeface="Noto Sans"/>
              </a:rPr>
              <a:t>начально</a:t>
            </a:r>
            <a:r>
              <a:rPr sz="3334" dirty="0" err="1">
                <a:latin typeface="Noto Sans"/>
                <a:cs typeface="Noto Sans"/>
              </a:rPr>
              <a:t>м</a:t>
            </a:r>
            <a:r>
              <a:rPr sz="3334" spc="-217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этап</a:t>
            </a:r>
            <a:r>
              <a:rPr sz="3334" dirty="0" err="1">
                <a:latin typeface="Noto Sans"/>
                <a:cs typeface="Noto Sans"/>
              </a:rPr>
              <a:t>е</a:t>
            </a:r>
            <a:r>
              <a:rPr lang="ru-RU" sz="3334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развити</a:t>
            </a:r>
            <a:r>
              <a:rPr sz="3334" dirty="0" err="1">
                <a:latin typeface="Noto Sans"/>
                <a:cs typeface="Noto Sans"/>
              </a:rPr>
              <a:t>я</a:t>
            </a:r>
            <a:r>
              <a:rPr sz="3334" dirty="0">
                <a:latin typeface="Noto Sans"/>
                <a:cs typeface="Noto Sans"/>
              </a:rPr>
              <a:t>  </a:t>
            </a:r>
            <a:r>
              <a:rPr sz="3334" spc="-37" dirty="0">
                <a:latin typeface="Noto Sans"/>
                <a:cs typeface="Noto Sans"/>
              </a:rPr>
              <a:t>фокусируются</a:t>
            </a:r>
            <a:r>
              <a:rPr sz="3334" spc="-230" dirty="0">
                <a:latin typeface="Noto Sans"/>
                <a:cs typeface="Noto Sans"/>
              </a:rPr>
              <a:t> </a:t>
            </a:r>
            <a:r>
              <a:rPr sz="3334" spc="-20" dirty="0">
                <a:latin typeface="Noto Sans"/>
                <a:cs typeface="Noto Sans"/>
              </a:rPr>
              <a:t>на</a:t>
            </a:r>
            <a:r>
              <a:rPr sz="3334" spc="-227" dirty="0">
                <a:latin typeface="Noto Sans"/>
                <a:cs typeface="Noto Sans"/>
              </a:rPr>
              <a:t> </a:t>
            </a:r>
            <a:r>
              <a:rPr sz="3334" b="1" spc="-33" dirty="0">
                <a:latin typeface="Noto Sans"/>
                <a:cs typeface="Noto Sans"/>
              </a:rPr>
              <a:t>нахождении </a:t>
            </a:r>
            <a:r>
              <a:rPr sz="3334" b="1" dirty="0">
                <a:latin typeface="Noto Sans"/>
                <a:cs typeface="Noto Sans"/>
              </a:rPr>
              <a:t> </a:t>
            </a:r>
            <a:r>
              <a:rPr sz="3334" b="1" spc="-33" dirty="0">
                <a:latin typeface="Noto Sans"/>
                <a:cs typeface="Noto Sans"/>
              </a:rPr>
              <a:t>проблемы</a:t>
            </a:r>
            <a:r>
              <a:rPr sz="3334" b="1" spc="-230" dirty="0">
                <a:latin typeface="Noto Sans"/>
                <a:cs typeface="Noto Sans"/>
              </a:rPr>
              <a:t> </a:t>
            </a:r>
            <a:r>
              <a:rPr sz="3334" b="1" spc="-30" dirty="0">
                <a:latin typeface="Noto Sans"/>
                <a:cs typeface="Noto Sans"/>
              </a:rPr>
              <a:t>своих</a:t>
            </a:r>
            <a:r>
              <a:rPr sz="3334" b="1" spc="-227" dirty="0">
                <a:latin typeface="Noto Sans"/>
                <a:cs typeface="Noto Sans"/>
              </a:rPr>
              <a:t> </a:t>
            </a:r>
            <a:r>
              <a:rPr sz="3334" b="1" spc="-47" dirty="0">
                <a:latin typeface="Noto Sans"/>
                <a:cs typeface="Noto Sans"/>
              </a:rPr>
              <a:t>пользователей</a:t>
            </a:r>
            <a:r>
              <a:rPr sz="3167" spc="-47" dirty="0">
                <a:latin typeface="Arial"/>
                <a:cs typeface="Arial"/>
              </a:rPr>
              <a:t>, </a:t>
            </a:r>
            <a:r>
              <a:rPr sz="3167" spc="-147" dirty="0">
                <a:latin typeface="Arial"/>
                <a:cs typeface="Arial"/>
              </a:rPr>
              <a:t> </a:t>
            </a:r>
            <a:r>
              <a:rPr sz="3334" dirty="0">
                <a:latin typeface="Noto Sans"/>
                <a:cs typeface="Noto Sans"/>
              </a:rPr>
              <a:t>а</a:t>
            </a:r>
            <a:r>
              <a:rPr sz="3334" spc="-217" dirty="0">
                <a:latin typeface="Noto Sans"/>
                <a:cs typeface="Noto Sans"/>
              </a:rPr>
              <a:t> </a:t>
            </a:r>
            <a:r>
              <a:rPr sz="3334" spc="-37" dirty="0">
                <a:latin typeface="Noto Sans"/>
                <a:cs typeface="Noto Sans"/>
              </a:rPr>
              <a:t>н</a:t>
            </a:r>
            <a:r>
              <a:rPr sz="3334" dirty="0">
                <a:latin typeface="Noto Sans"/>
                <a:cs typeface="Noto Sans"/>
              </a:rPr>
              <a:t>е</a:t>
            </a:r>
            <a:r>
              <a:rPr sz="3334" spc="-217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н</a:t>
            </a:r>
            <a:r>
              <a:rPr sz="3334" dirty="0" err="1">
                <a:latin typeface="Noto Sans"/>
                <a:cs typeface="Noto Sans"/>
              </a:rPr>
              <a:t>а</a:t>
            </a:r>
            <a:r>
              <a:rPr sz="3334" spc="-217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сво</a:t>
            </a:r>
            <a:r>
              <a:rPr lang="ru-RU" sz="3334" spc="-37" dirty="0">
                <a:latin typeface="Noto Sans"/>
                <a:cs typeface="Noto Sans"/>
              </a:rPr>
              <a:t>ё</a:t>
            </a:r>
            <a:r>
              <a:rPr sz="3334" dirty="0">
                <a:latin typeface="Noto Sans"/>
                <a:cs typeface="Noto Sans"/>
              </a:rPr>
              <a:t>м</a:t>
            </a:r>
            <a:r>
              <a:rPr lang="ru-RU" sz="3334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продукте</a:t>
            </a:r>
            <a:r>
              <a:rPr sz="3167" spc="-147" dirty="0">
                <a:latin typeface="Arial"/>
                <a:cs typeface="Arial"/>
              </a:rPr>
              <a:t>.</a:t>
            </a:r>
            <a:endParaRPr sz="3167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92727" y="4731442"/>
            <a:ext cx="3474720" cy="2958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defTabSz="609630">
              <a:spcBef>
                <a:spcPts val="67"/>
              </a:spcBef>
            </a:pPr>
            <a:r>
              <a:rPr sz="1867" spc="-3" dirty="0">
                <a:latin typeface="Noto Sans"/>
                <a:cs typeface="Noto Sans"/>
              </a:rPr>
              <a:t>Исследование </a:t>
            </a:r>
            <a:r>
              <a:rPr sz="1767" spc="57" dirty="0">
                <a:latin typeface="Arial"/>
                <a:cs typeface="Arial"/>
              </a:rPr>
              <a:t>Startup</a:t>
            </a:r>
            <a:r>
              <a:rPr sz="1767" spc="-200" dirty="0">
                <a:latin typeface="Arial"/>
                <a:cs typeface="Arial"/>
              </a:rPr>
              <a:t> </a:t>
            </a:r>
            <a:r>
              <a:rPr sz="1767" spc="60" dirty="0">
                <a:latin typeface="Arial"/>
                <a:cs typeface="Arial"/>
              </a:rPr>
              <a:t>Genome</a:t>
            </a:r>
            <a:endParaRPr sz="1767" dirty="0"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93787" y="5604449"/>
            <a:ext cx="8151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 протестировать бизнес-идею? 5 шагов к созданию MVP, УТП   </a:t>
            </a:r>
            <a:r>
              <a:rPr lang="ru-RU" b="1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https://youtu.be/_-SQM9EwHLM?feature=shared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867" y="5548793"/>
            <a:ext cx="1713591" cy="75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32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Собрать данные о своем рынке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Сбор вторичных данных </a:t>
            </a:r>
          </a:p>
          <a:p>
            <a:r>
              <a:rPr lang="ru-RU" dirty="0"/>
              <a:t>Прогнозы рынка (аналитики / эксперты) </a:t>
            </a:r>
          </a:p>
          <a:p>
            <a:r>
              <a:rPr lang="ru-RU" dirty="0"/>
              <a:t>Какова ёмкость рынка сейчас </a:t>
            </a:r>
          </a:p>
        </p:txBody>
      </p:sp>
    </p:spTree>
    <p:extLst>
      <p:ext uri="{BB962C8B-B14F-4D97-AF65-F5344CB8AC3E}">
        <p14:creationId xmlns:p14="http://schemas.microsoft.com/office/powerpoint/2010/main" val="1407720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Топ-20 бизнес-идей для женщин | Женское предпринимательство 202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8"/>
          <a:stretch/>
        </p:blipFill>
        <p:spPr bwMode="auto">
          <a:xfrm>
            <a:off x="7253024" y="325820"/>
            <a:ext cx="4896935" cy="527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5111" y="5908431"/>
            <a:ext cx="32069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6 – 8 ноября 2023г.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932" y="138716"/>
            <a:ext cx="7582842" cy="792617"/>
          </a:xfrm>
        </p:spPr>
        <p:txBody>
          <a:bodyPr>
            <a:normAutofit/>
          </a:bodyPr>
          <a:lstStyle/>
          <a:p>
            <a:pPr algn="l"/>
            <a:r>
              <a:rPr lang="ru-RU" sz="4000" dirty="0"/>
              <a:t>Введение в предпринимательство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932" y="5046785"/>
            <a:ext cx="9144000" cy="861646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/>
              <a:t>Курс разработан для программы «Бизнес для женщин»</a:t>
            </a:r>
          </a:p>
          <a:p>
            <a:pPr algn="l"/>
            <a:r>
              <a:rPr lang="ru-RU" dirty="0"/>
              <a:t>Закимова А.М. – декан бизнес школы ВКТУ им. Д. </a:t>
            </a:r>
            <a:r>
              <a:rPr lang="ru-RU" dirty="0" err="1"/>
              <a:t>Серикбаева</a:t>
            </a:r>
            <a:r>
              <a:rPr lang="ru-RU" dirty="0"/>
              <a:t>, к.э.н., МВА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29" y="1469288"/>
            <a:ext cx="1896248" cy="268198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54987" y="138906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rgbClr val="C00000"/>
                </a:solidFill>
              </a:rPr>
              <a:t>Оценить конкурентов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79200" y="2558619"/>
            <a:ext cx="50475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rgbClr val="C00000"/>
                </a:solidFill>
              </a:rPr>
              <a:t>Поиск уникального торгового предложения  </a:t>
            </a:r>
          </a:p>
        </p:txBody>
      </p:sp>
    </p:spTree>
    <p:extLst>
      <p:ext uri="{BB962C8B-B14F-4D97-AF65-F5344CB8AC3E}">
        <p14:creationId xmlns:p14="http://schemas.microsoft.com/office/powerpoint/2010/main" val="17350805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Уровень">
  <a:themeElements>
    <a:clrScheme name="Уровень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716</Words>
  <Application>Microsoft Office PowerPoint</Application>
  <PresentationFormat>Широкоэкранный</PresentationFormat>
  <Paragraphs>133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Arial</vt:lpstr>
      <vt:lpstr>Arial</vt:lpstr>
      <vt:lpstr>Calibri</vt:lpstr>
      <vt:lpstr>Calibri Light</vt:lpstr>
      <vt:lpstr>Garamond</vt:lpstr>
      <vt:lpstr>Noto Sans</vt:lpstr>
      <vt:lpstr>Times New Roman</vt:lpstr>
      <vt:lpstr>Verdana</vt:lpstr>
      <vt:lpstr>Wingdings</vt:lpstr>
      <vt:lpstr>Тема Office</vt:lpstr>
      <vt:lpstr>2_Тема Office</vt:lpstr>
      <vt:lpstr>Край</vt:lpstr>
      <vt:lpstr>Оформление по умолчанию</vt:lpstr>
      <vt:lpstr>Уровень</vt:lpstr>
      <vt:lpstr>Введение в предпринимательство</vt:lpstr>
      <vt:lpstr>Конкуренты </vt:lpstr>
      <vt:lpstr>Выявить ВСЕХ конкурентов </vt:lpstr>
      <vt:lpstr>Презентация PowerPoint</vt:lpstr>
      <vt:lpstr>Презентация PowerPoint</vt:lpstr>
      <vt:lpstr>Заполнить данные о конкуренте </vt:lpstr>
      <vt:lpstr>Презентация PowerPoint</vt:lpstr>
      <vt:lpstr>Презентация PowerPoint</vt:lpstr>
      <vt:lpstr>Презентация PowerPoint</vt:lpstr>
      <vt:lpstr>Уникальное торговое предложение (УТП)</vt:lpstr>
      <vt:lpstr>Презентация PowerPoint</vt:lpstr>
      <vt:lpstr>Позиционирование </vt:lpstr>
      <vt:lpstr>Презентация PowerPoint</vt:lpstr>
      <vt:lpstr>Презентация PowerPoint</vt:lpstr>
      <vt:lpstr>Собрать данные о своем рынке </vt:lpstr>
      <vt:lpstr>Введение в предпринимательство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HUAWEI</cp:lastModifiedBy>
  <cp:revision>112</cp:revision>
  <cp:lastPrinted>2023-11-07T10:11:59Z</cp:lastPrinted>
  <dcterms:created xsi:type="dcterms:W3CDTF">2023-10-29T14:56:54Z</dcterms:created>
  <dcterms:modified xsi:type="dcterms:W3CDTF">2024-09-17T09:41:40Z</dcterms:modified>
</cp:coreProperties>
</file>